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layfair Display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11" Type="http://schemas.openxmlformats.org/officeDocument/2006/relationships/slide" Target="slides/slide6.xml"/><Relationship Id="rId22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-italic.fntdata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regular.fntdata"/><Relationship Id="rId14" Type="http://schemas.openxmlformats.org/officeDocument/2006/relationships/slide" Target="slides/slide9.xml"/><Relationship Id="rId17" Type="http://schemas.openxmlformats.org/officeDocument/2006/relationships/font" Target="fonts/PlayfairDisplay-italic.fntdata"/><Relationship Id="rId16" Type="http://schemas.openxmlformats.org/officeDocument/2006/relationships/font" Target="fonts/PlayfairDispl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regular.fntdata"/><Relationship Id="rId6" Type="http://schemas.openxmlformats.org/officeDocument/2006/relationships/slide" Target="slides/slide1.xml"/><Relationship Id="rId18" Type="http://schemas.openxmlformats.org/officeDocument/2006/relationships/font" Target="fonts/PlayfairDispl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7e8b15b5f4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7e8b15b5f4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e8b15b5f4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7e8b15b5f4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7e8b15b5f4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7e8b15b5f4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7e8b15b5f4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7e8b15b5f4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e8b15b5f4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7e8b15b5f4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7e8b15b5f4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7e8b15b5f4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7e8b15b5f4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7e8b15b5f4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7e8b15b5f4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7e8b15b5f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image" Target="../media/image9.jpg"/><Relationship Id="rId6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Organizational Behaviour</a:t>
            </a:r>
            <a:r>
              <a:rPr lang="en"/>
              <a:t> </a:t>
            </a:r>
            <a:r>
              <a:rPr lang="en" sz="5577"/>
              <a:t>- BM505H</a:t>
            </a:r>
            <a:endParaRPr sz="5577"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School of Business, IITG</a:t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4800" y="2515775"/>
            <a:ext cx="852125" cy="8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/>
        </p:nvSpPr>
        <p:spPr>
          <a:xfrm>
            <a:off x="6027325" y="4507375"/>
            <a:ext cx="30231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Oswald"/>
                <a:ea typeface="Oswald"/>
                <a:cs typeface="Oswald"/>
                <a:sym typeface="Oswald"/>
              </a:rPr>
              <a:t>Dr. Sumant Kumar Bishwas 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‘The </a:t>
            </a:r>
            <a:r>
              <a:rPr lang="en"/>
              <a:t>Treasure</a:t>
            </a:r>
            <a:r>
              <a:rPr lang="en"/>
              <a:t> Hunt’ - Presented by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234075"/>
            <a:ext cx="4260300" cy="3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Baibhaba Nath - 234024004</a:t>
            </a:r>
            <a:endParaRPr sz="160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Optimist (Conscientiousness)</a:t>
            </a:r>
            <a:endParaRPr sz="1600"/>
          </a:p>
          <a:p>
            <a:pPr indent="-3302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Rahul Kumar - 234024016</a:t>
            </a:r>
            <a:endParaRPr sz="160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Adventurous</a:t>
            </a:r>
            <a:r>
              <a:rPr lang="en" sz="1600"/>
              <a:t> (Extraversion)</a:t>
            </a:r>
            <a:endParaRPr sz="1600"/>
          </a:p>
          <a:p>
            <a:pPr indent="-3302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T.V Anudeep Naidu - 234024024</a:t>
            </a:r>
            <a:endParaRPr sz="160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Intellectual (</a:t>
            </a:r>
            <a:r>
              <a:rPr lang="en" sz="1600"/>
              <a:t>Openness</a:t>
            </a:r>
            <a:r>
              <a:rPr lang="en" sz="1600"/>
              <a:t> to Experience)</a:t>
            </a:r>
            <a:endParaRPr sz="1600"/>
          </a:p>
          <a:p>
            <a:pPr indent="-3302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Saurabh Yadav - 234024020</a:t>
            </a:r>
            <a:endParaRPr sz="160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Practical Thinker (</a:t>
            </a:r>
            <a:r>
              <a:rPr lang="en" sz="1600"/>
              <a:t>Agreeableness</a:t>
            </a:r>
            <a:r>
              <a:rPr lang="en" sz="1600"/>
              <a:t>)</a:t>
            </a:r>
            <a:endParaRPr sz="1600"/>
          </a:p>
        </p:txBody>
      </p:sp>
      <p:pic>
        <p:nvPicPr>
          <p:cNvPr descr="..." id="68" name="Google Shape;68;p14"/>
          <p:cNvPicPr preferRelativeResize="0"/>
          <p:nvPr/>
        </p:nvPicPr>
        <p:blipFill rotWithShape="1">
          <a:blip r:embed="rId3">
            <a:alphaModFix/>
          </a:blip>
          <a:srcRect b="46074" l="15611" r="15617" t="0"/>
          <a:stretch/>
        </p:blipFill>
        <p:spPr>
          <a:xfrm>
            <a:off x="5565475" y="644500"/>
            <a:ext cx="1305000" cy="135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4">
            <a:alphaModFix/>
          </a:blip>
          <a:srcRect b="32240" l="8657" r="8657" t="0"/>
          <a:stretch/>
        </p:blipFill>
        <p:spPr>
          <a:xfrm>
            <a:off x="7189775" y="644500"/>
            <a:ext cx="1383342" cy="135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 rotWithShape="1">
          <a:blip r:embed="rId5">
            <a:alphaModFix/>
          </a:blip>
          <a:srcRect b="49512" l="7242" r="7250" t="0"/>
          <a:stretch/>
        </p:blipFill>
        <p:spPr>
          <a:xfrm>
            <a:off x="5487125" y="2733375"/>
            <a:ext cx="1383348" cy="1415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 rotWithShape="1">
          <a:blip r:embed="rId6">
            <a:alphaModFix/>
          </a:blip>
          <a:srcRect b="44451" l="9773" r="9782" t="7637"/>
          <a:stretch/>
        </p:blipFill>
        <p:spPr>
          <a:xfrm>
            <a:off x="7122403" y="2762087"/>
            <a:ext cx="1518096" cy="1358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Big 5 Theory of Personality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b="5792" l="6006" r="7075" t="6572"/>
          <a:stretch/>
        </p:blipFill>
        <p:spPr>
          <a:xfrm>
            <a:off x="2776738" y="1144825"/>
            <a:ext cx="3590535" cy="383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11"/>
              <a:t>Motivation Theory - Maslow’s Hierarchy of Needs</a:t>
            </a:r>
            <a:endParaRPr sz="3011"/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b="0" l="2694" r="8958" t="2181"/>
          <a:stretch/>
        </p:blipFill>
        <p:spPr>
          <a:xfrm>
            <a:off x="2902975" y="1127375"/>
            <a:ext cx="3575697" cy="401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Perception Theory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0" l="17255" r="6256" t="7244"/>
          <a:stretch/>
        </p:blipFill>
        <p:spPr>
          <a:xfrm>
            <a:off x="1920350" y="1526250"/>
            <a:ext cx="5303299" cy="361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Dynamics</a:t>
            </a:r>
            <a:endParaRPr sz="3333"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0" l="6701" r="8141" t="22785"/>
          <a:stretch/>
        </p:blipFill>
        <p:spPr>
          <a:xfrm>
            <a:off x="1230988" y="1599725"/>
            <a:ext cx="6682022" cy="354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9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1"/>
              <a:t>The Treasure Hunt</a:t>
            </a:r>
            <a:endParaRPr sz="2511"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718000"/>
            <a:ext cx="4707900" cy="44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" sz="1237"/>
              <a:t>Scene - 1:</a:t>
            </a:r>
            <a:r>
              <a:rPr lang="en" sz="1237"/>
              <a:t>	</a:t>
            </a:r>
            <a:r>
              <a:rPr b="1" lang="en" sz="1237"/>
              <a:t>Coffee Shop</a:t>
            </a:r>
            <a:endParaRPr b="1"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237"/>
              <a:t>Group Formation, Individual Level Analysis, Perceptual Process</a:t>
            </a:r>
            <a:endParaRPr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b="1" lang="en" sz="1237"/>
              <a:t>Scene - 2:	Rahul’s Living Room</a:t>
            </a:r>
            <a:endParaRPr b="1"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237"/>
              <a:t>Values and Attitudes</a:t>
            </a:r>
            <a:endParaRPr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b="1" lang="en" sz="1237"/>
              <a:t>Scene - 3:	Treasure Hunt - Day 1</a:t>
            </a:r>
            <a:endParaRPr b="1"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237"/>
              <a:t>Group Level Analysis</a:t>
            </a:r>
            <a:endParaRPr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b="1" lang="en" sz="1237"/>
              <a:t>Scene - 4:	Deep in the Forest</a:t>
            </a:r>
            <a:endParaRPr b="1"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237"/>
              <a:t>Group Decision Making and Analysis</a:t>
            </a:r>
            <a:endParaRPr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b="1" lang="en" sz="1237"/>
              <a:t>Scene - 5:	Late Night Camping</a:t>
            </a:r>
            <a:endParaRPr b="1"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237"/>
              <a:t>Motivation</a:t>
            </a:r>
            <a:endParaRPr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b="1" lang="en" sz="1237"/>
              <a:t>Scene - 6:	Treasure Hunt - Day 2</a:t>
            </a:r>
            <a:endParaRPr b="1"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237"/>
              <a:t>Achieving</a:t>
            </a:r>
            <a:r>
              <a:rPr lang="en" sz="1237"/>
              <a:t> the Goal Together</a:t>
            </a:r>
            <a:endParaRPr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b="1" lang="en" sz="1237"/>
              <a:t>Scene - 7:	Returning Home</a:t>
            </a:r>
            <a:endParaRPr b="1" sz="1237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237"/>
              <a:t>Learning from the process</a:t>
            </a:r>
            <a:endParaRPr sz="1237"/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37742" l="0" r="0" t="37007"/>
          <a:stretch/>
        </p:blipFill>
        <p:spPr>
          <a:xfrm>
            <a:off x="3465975" y="1568225"/>
            <a:ext cx="5573049" cy="3046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08" name="Google Shape;108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story was a small representation of how we can use the OB </a:t>
            </a:r>
            <a:r>
              <a:rPr lang="en"/>
              <a:t>Concepts</a:t>
            </a:r>
            <a:r>
              <a:rPr lang="en"/>
              <a:t> not only in the organization but also we can apply them in our day to day life to </a:t>
            </a:r>
            <a:r>
              <a:rPr lang="en"/>
              <a:t>achieve</a:t>
            </a:r>
            <a:r>
              <a:rPr lang="en"/>
              <a:t> our ultimate goal!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 rotWithShape="1">
          <a:blip r:embed="rId3">
            <a:alphaModFix/>
          </a:blip>
          <a:srcRect b="0" l="8920" r="9393" t="0"/>
          <a:stretch/>
        </p:blipFill>
        <p:spPr>
          <a:xfrm>
            <a:off x="0" y="0"/>
            <a:ext cx="909612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2991813" y="724275"/>
            <a:ext cx="3112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THANK YOU</a:t>
            </a:r>
            <a:endParaRPr sz="4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